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4"/>
  </p:notesMasterIdLst>
  <p:sldIdLst>
    <p:sldId id="298" r:id="rId5"/>
    <p:sldId id="300" r:id="rId6"/>
    <p:sldId id="305" r:id="rId7"/>
    <p:sldId id="310" r:id="rId8"/>
    <p:sldId id="306" r:id="rId9"/>
    <p:sldId id="301" r:id="rId10"/>
    <p:sldId id="302" r:id="rId11"/>
    <p:sldId id="303" r:id="rId12"/>
    <p:sldId id="318" r:id="rId13"/>
    <p:sldId id="307" r:id="rId14"/>
    <p:sldId id="308" r:id="rId15"/>
    <p:sldId id="309" r:id="rId16"/>
    <p:sldId id="311" r:id="rId17"/>
    <p:sldId id="312" r:id="rId18"/>
    <p:sldId id="313" r:id="rId19"/>
    <p:sldId id="314" r:id="rId20"/>
    <p:sldId id="315" r:id="rId21"/>
    <p:sldId id="316" r:id="rId22"/>
    <p:sldId id="31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B486048-2FF6-4A91-84BB-6485126D4A06}">
          <p14:sldIdLst>
            <p14:sldId id="298"/>
            <p14:sldId id="300"/>
            <p14:sldId id="305"/>
            <p14:sldId id="310"/>
            <p14:sldId id="306"/>
            <p14:sldId id="301"/>
            <p14:sldId id="302"/>
            <p14:sldId id="303"/>
            <p14:sldId id="318"/>
          </p14:sldIdLst>
        </p14:section>
        <p14:section name="Figures" id="{BA2E8809-DFE0-42D6-AD32-01B6746D6F86}">
          <p14:sldIdLst>
            <p14:sldId id="307"/>
            <p14:sldId id="308"/>
            <p14:sldId id="309"/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7A8C5-47D1-4127-B255-F03CAAB4D9A7}" type="datetimeFigureOut">
              <a:rPr lang="en-IN" smtClean="0"/>
              <a:t>10-02-2025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BA9E3-C97C-40C6-8204-102EC74CC5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2946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N" sz="1200" dirty="0">
              <a:latin typeface="CMBX1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BA9E3-C97C-40C6-8204-102EC74CC57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2477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BA9E3-C97C-40C6-8204-102EC74CC577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4478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BA9E3-C97C-40C6-8204-102EC74CC577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5350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BA9E3-C97C-40C6-8204-102EC74CC577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3304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6BA9E3-C97C-40C6-8204-102EC74CC577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6523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4F3E0-7FAD-022D-7F8B-8D1F087B20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46642" y="196154"/>
            <a:ext cx="530398" cy="5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2/10/2025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2/10/2025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8385C-F0C6-5F33-2D49-845A084106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08393" y="140736"/>
            <a:ext cx="530398" cy="5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11.xml"/><Relationship Id="rId3" Type="http://schemas.openxmlformats.org/officeDocument/2006/relationships/hyperlink" Target="https://www.scopus.com/record/display.uri?eid=2-s2.0-85146544312&amp;doi=10.1177%2f01655515221137270&amp;origin=inward&amp;txGid=e89605244eeddad4a0071cbc0a330ab6" TargetMode="External"/><Relationship Id="rId7" Type="http://schemas.openxmlformats.org/officeDocument/2006/relationships/hyperlink" Target="https://arxiv.org/pdf/1801.06353" TargetMode="External"/><Relationship Id="rId12" Type="http://schemas.openxmlformats.org/officeDocument/2006/relationships/image" Target="../media/image4.svg"/><Relationship Id="rId2" Type="http://schemas.openxmlformats.org/officeDocument/2006/relationships/notesSlide" Target="../notesSlides/notesSlide2.xml"/><Relationship Id="rId16" Type="http://schemas.openxmlformats.org/officeDocument/2006/relationships/slide" Target="slide1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xplorestaging.ieee.org/ielx7/6287639/9668973/09654185.pdf?arnumber=9654185&amp;utm_source=scopus&amp;getft_integrator=scopus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www.mdpi.com/2079-9292/9/10/1725" TargetMode="External"/><Relationship Id="rId15" Type="http://schemas.openxmlformats.org/officeDocument/2006/relationships/slide" Target="slide13.xml"/><Relationship Id="rId10" Type="http://schemas.openxmlformats.org/officeDocument/2006/relationships/slide" Target="slide10.xml"/><Relationship Id="rId4" Type="http://schemas.openxmlformats.org/officeDocument/2006/relationships/hyperlink" Target="https://www.scopus.com/record/display.uri?eid=2-s2.0-85083579683&amp;doi=10.17743%2fjaes.2019.0045&amp;origin=inward&amp;txGid=bfe0d9d6008e5f3d68307525dddf4894" TargetMode="External"/><Relationship Id="rId9" Type="http://schemas.openxmlformats.org/officeDocument/2006/relationships/image" Target="../media/image4.svg"/><Relationship Id="rId14" Type="http://schemas.openxmlformats.org/officeDocument/2006/relationships/slide" Target="slide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slide" Target="slide16.xml"/><Relationship Id="rId3" Type="http://schemas.openxmlformats.org/officeDocument/2006/relationships/hyperlink" Target="https://arxiv.org/abs/2412.08683" TargetMode="External"/><Relationship Id="rId7" Type="http://schemas.openxmlformats.org/officeDocument/2006/relationships/image" Target="../media/image3.png"/><Relationship Id="rId12" Type="http://schemas.openxmlformats.org/officeDocument/2006/relationships/slide" Target="slide1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ciencedirect.com/science/article/pii/S0957417423018705" TargetMode="External"/><Relationship Id="rId11" Type="http://schemas.openxmlformats.org/officeDocument/2006/relationships/image" Target="../media/image4.svg"/><Relationship Id="rId5" Type="http://schemas.openxmlformats.org/officeDocument/2006/relationships/hyperlink" Target="https://ieeexplore.ieee.org/stamp/stamp.jsp?tp=&amp;arnumber=9756868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s://arxiv.org/abs/1810.04635" TargetMode="External"/><Relationship Id="rId9" Type="http://schemas.openxmlformats.org/officeDocument/2006/relationships/slide" Target="slide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hyperlink" Target="https://www.scopus.com/record/display.uri?eid=2-s2.0-85183472776&amp;doi=10.1109%2fSNAMS60348.2023.10375468&amp;origin=inward&amp;txGid=3eacdca06b5bab24955ae98e115db0e4" TargetMode="External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link.springer.com/article/10.1007/s40747-020-00250-4" TargetMode="External"/><Relationship Id="rId10" Type="http://schemas.openxmlformats.org/officeDocument/2006/relationships/slide" Target="slide19.xml"/><Relationship Id="rId4" Type="http://schemas.openxmlformats.org/officeDocument/2006/relationships/hyperlink" Target="https://www.scopus.com/record/display.uri?eid=2-s2.0-84893336766&amp;doi=10.1109%2fAPSIPA.2013.6694137&amp;origin=inward&amp;txGid=02b461decdae9064f7ef7c1ed1291151" TargetMode="External"/><Relationship Id="rId9" Type="http://schemas.openxmlformats.org/officeDocument/2006/relationships/slide" Target="slide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luediamondgallery.com/typewriter/t/thank-you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IN" sz="3200" b="0" i="0" u="none" strike="noStrike" baseline="0" dirty="0">
                <a:latin typeface="CMBX12"/>
              </a:rPr>
              <a:t>Cross Language Emotion Detection</a:t>
            </a:r>
            <a:endParaRPr lang="en-US" sz="66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ROSALIND MARGARET PAULSON(M23CSA526)</a:t>
            </a:r>
          </a:p>
          <a:p>
            <a:pPr>
              <a:lnSpc>
                <a:spcPct val="100000"/>
              </a:lnSpc>
            </a:pPr>
            <a:r>
              <a:rPr lang="en-IN" sz="1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Sachchida Nand Tiwari(M23CSA527)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D16BD-086E-2E43-5F20-F317C61CB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06" y="222970"/>
            <a:ext cx="822977" cy="91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84D9CD-7D5D-C416-D49D-0CBC44F46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48" y="321878"/>
            <a:ext cx="9802593" cy="1829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FD5A58-7097-9B45-425B-BD569072A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206" y="2150933"/>
            <a:ext cx="3984613" cy="2080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067D6B-C910-4D26-2680-1BE2E60C7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90" y="4267979"/>
            <a:ext cx="10116962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57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6D0820-2196-BF55-5CFF-7043CF902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50" y="86061"/>
            <a:ext cx="5284329" cy="27816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688686-876E-1F90-BE6D-CC862999E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80" y="86061"/>
            <a:ext cx="3990283" cy="62620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A29B3F-5E49-F441-24CD-382970FAC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57" y="3028645"/>
            <a:ext cx="5273480" cy="321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12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F3D68A-958C-C146-3E87-5248830C5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20" y="1264849"/>
            <a:ext cx="6997139" cy="1252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C446E6-1635-FE0C-D5EC-3C38AAA64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458" y="124232"/>
            <a:ext cx="4544059" cy="5906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E9046C-1010-B7CE-1D8B-B15DD7720040}"/>
              </a:ext>
            </a:extLst>
          </p:cNvPr>
          <p:cNvSpPr txBox="1"/>
          <p:nvPr/>
        </p:nvSpPr>
        <p:spPr>
          <a:xfrm>
            <a:off x="7495822" y="6030556"/>
            <a:ext cx="339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 = nearest neighbours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71AE80-EF56-F6B8-DDAE-BCC36707D550}"/>
              </a:ext>
            </a:extLst>
          </p:cNvPr>
          <p:cNvSpPr/>
          <p:nvPr/>
        </p:nvSpPr>
        <p:spPr>
          <a:xfrm>
            <a:off x="9110132" y="349957"/>
            <a:ext cx="948267" cy="216746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46A14E-508A-E241-E4C7-D78D24D25E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84"/>
          <a:stretch/>
        </p:blipFill>
        <p:spPr>
          <a:xfrm>
            <a:off x="327380" y="2769119"/>
            <a:ext cx="6683021" cy="236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79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2411CD-C9F1-AF3E-702C-B6F1DD705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58" y="266292"/>
            <a:ext cx="10754708" cy="1945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99A6FE-30D7-D6D3-9785-E760DDA32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894" y="2212257"/>
            <a:ext cx="5988056" cy="399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89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22F9BD-3EAC-158B-7652-627E2D7E9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82" b="99660" l="5054" r="99278">
                        <a14:foregroundMark x1="43321" y1="10204" x2="43321" y2="10204"/>
                        <a14:foregroundMark x1="43682" y1="15646" x2="43682" y2="15646"/>
                        <a14:foregroundMark x1="43682" y1="6463" x2="43682" y2="6463"/>
                        <a14:foregroundMark x1="44404" y1="5442" x2="44404" y2="5442"/>
                        <a14:foregroundMark x1="44765" y1="5102" x2="41155" y2="5102"/>
                        <a14:foregroundMark x1="45487" y1="6122" x2="45487" y2="6122"/>
                        <a14:foregroundMark x1="45848" y1="6463" x2="45848" y2="6463"/>
                        <a14:foregroundMark x1="45848" y1="6803" x2="45848" y2="6803"/>
                        <a14:foregroundMark x1="45126" y1="4082" x2="42238" y2="6463"/>
                        <a14:foregroundMark x1="53791" y1="22789" x2="69675" y2="24490"/>
                        <a14:foregroundMark x1="45848" y1="71429" x2="45848" y2="71429"/>
                        <a14:foregroundMark x1="53069" y1="72109" x2="51986" y2="73469"/>
                        <a14:foregroundMark x1="46209" y1="73810" x2="44404" y2="44558"/>
                        <a14:foregroundMark x1="44043" y1="66667" x2="42238" y2="72109"/>
                        <a14:foregroundMark x1="41877" y1="60884" x2="44765" y2="53741"/>
                        <a14:foregroundMark x1="54152" y1="23129" x2="70036" y2="24490"/>
                        <a14:foregroundMark x1="76895" y1="25850" x2="57040" y2="21088"/>
                        <a14:foregroundMark x1="57040" y1="21088" x2="50903" y2="22109"/>
                        <a14:foregroundMark x1="57401" y1="21769" x2="72202" y2="25850"/>
                        <a14:foregroundMark x1="72563" y1="25510" x2="71119" y2="25510"/>
                        <a14:foregroundMark x1="65343" y1="87755" x2="35018" y2="77891"/>
                        <a14:foregroundMark x1="35018" y1="77891" x2="16606" y2="86395"/>
                        <a14:foregroundMark x1="16606" y1="86395" x2="58845" y2="92177"/>
                        <a14:foregroundMark x1="58845" y1="92177" x2="66065" y2="86735"/>
                        <a14:foregroundMark x1="31769" y1="77211" x2="18051" y2="88435"/>
                        <a14:foregroundMark x1="18051" y1="88435" x2="58123" y2="93537"/>
                        <a14:foregroundMark x1="58123" y1="93537" x2="42238" y2="77551"/>
                        <a14:foregroundMark x1="42238" y1="77551" x2="32130" y2="77551"/>
                        <a14:foregroundMark x1="26715" y1="91837" x2="7220" y2="92177"/>
                        <a14:foregroundMark x1="7220" y1="92177" x2="6137" y2="92857"/>
                        <a14:foregroundMark x1="22744" y1="95578" x2="64621" y2="92177"/>
                        <a14:foregroundMark x1="64621" y1="92177" x2="96751" y2="92177"/>
                        <a14:foregroundMark x1="96751" y1="92177" x2="10469" y2="99320"/>
                        <a14:foregroundMark x1="10469" y1="99320" x2="26715" y2="94558"/>
                        <a14:foregroundMark x1="83032" y1="93878" x2="82310" y2="95238"/>
                        <a14:foregroundMark x1="84838" y1="96259" x2="70397" y2="98980"/>
                        <a14:foregroundMark x1="90975" y1="96259" x2="78339" y2="99660"/>
                        <a14:foregroundMark x1="92058" y1="94558" x2="99278" y2="94558"/>
                        <a14:foregroundMark x1="53069" y1="21088" x2="72924" y2="14626"/>
                        <a14:foregroundMark x1="72924" y1="14626" x2="55235" y2="20408"/>
                        <a14:foregroundMark x1="55235" y1="20408" x2="53430" y2="18707"/>
                        <a14:foregroundMark x1="43682" y1="12245" x2="44404" y2="13265"/>
                        <a14:foregroundMark x1="41877" y1="15646" x2="39350" y2="15646"/>
                        <a14:foregroundMark x1="34296" y1="73469" x2="19495" y2="84354"/>
                        <a14:foregroundMark x1="19495" y1="84354" x2="32491" y2="73810"/>
                        <a14:foregroundMark x1="28159" y1="74150" x2="26715" y2="75850"/>
                      </a14:backgroundRemoval>
                    </a14:imgEffect>
                  </a14:imgLayer>
                </a14:imgProps>
              </a:ext>
            </a:extLst>
          </a:blip>
          <a:srcRect l="7451"/>
          <a:stretch/>
        </p:blipFill>
        <p:spPr>
          <a:xfrm>
            <a:off x="700549" y="177505"/>
            <a:ext cx="3212895" cy="3684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679BD7-9301-493B-6AA1-61482450B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554" y="3877509"/>
            <a:ext cx="6723831" cy="2398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82A9B1-AF15-D5A7-C52C-6090E647F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648" y="661543"/>
            <a:ext cx="3190703" cy="3007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4C997-DC3D-A336-9302-FB6C072713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555" y="1969443"/>
            <a:ext cx="3649679" cy="33992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50EB00-F767-21BB-F5B0-CBE178EF49DE}"/>
              </a:ext>
            </a:extLst>
          </p:cNvPr>
          <p:cNvSpPr txBox="1"/>
          <p:nvPr/>
        </p:nvSpPr>
        <p:spPr>
          <a:xfrm>
            <a:off x="8443781" y="1373481"/>
            <a:ext cx="34844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Multimodal Speech Emotion Recognition Using Audio and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2B83CD-4518-C17F-49E8-5EC04BE497AE}"/>
              </a:ext>
            </a:extLst>
          </p:cNvPr>
          <p:cNvCxnSpPr>
            <a:cxnSpLocks/>
          </p:cNvCxnSpPr>
          <p:nvPr/>
        </p:nvCxnSpPr>
        <p:spPr>
          <a:xfrm>
            <a:off x="8278555" y="0"/>
            <a:ext cx="0" cy="6387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203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369CFE-27A7-8739-63A1-1C2EB1723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" y="242900"/>
            <a:ext cx="6390672" cy="24349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E39DA2-8C75-7488-64B5-D502960E8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15" y="3004627"/>
            <a:ext cx="7807683" cy="31957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09750E-FDA0-D1D7-9BC6-C0054F280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891" y="220743"/>
            <a:ext cx="4200508" cy="276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17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A7067B-5769-E137-C0C0-7F0185A24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0" y="421790"/>
            <a:ext cx="5170884" cy="52605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3E8A7E-2261-7856-7AF0-784E01A29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897" y="2375948"/>
            <a:ext cx="3917538" cy="23344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35635E-FC3B-7043-B84E-CE91AFA15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782" y="3578772"/>
            <a:ext cx="3446218" cy="2110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8FBAE2-33E6-50AF-FA7B-9DCD67369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130" y="421790"/>
            <a:ext cx="3613252" cy="17630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570087-7209-362F-590F-E1629F77F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487" y="1322896"/>
            <a:ext cx="3027968" cy="210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07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2705BC-0FF7-FD59-8878-81CEC62C1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09" y="3266939"/>
            <a:ext cx="6567642" cy="17310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DBA41D-89EB-D6C9-1572-727DF7995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09" y="752705"/>
            <a:ext cx="6855025" cy="1426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0A5CB7-6203-0A89-0073-3E904411D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9948" y="1306149"/>
            <a:ext cx="4162043" cy="21228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17F5A8-130C-C2FA-E300-67FD69128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2535" y="3933161"/>
            <a:ext cx="4336868" cy="161869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8970BF-534F-DEF2-328B-86F6789A5916}"/>
              </a:ext>
            </a:extLst>
          </p:cNvPr>
          <p:cNvCxnSpPr>
            <a:cxnSpLocks/>
          </p:cNvCxnSpPr>
          <p:nvPr/>
        </p:nvCxnSpPr>
        <p:spPr>
          <a:xfrm>
            <a:off x="7513158" y="0"/>
            <a:ext cx="0" cy="6387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A640FA-9077-0254-D9A4-CAF6E4A6DE26}"/>
              </a:ext>
            </a:extLst>
          </p:cNvPr>
          <p:cNvSpPr txBox="1"/>
          <p:nvPr/>
        </p:nvSpPr>
        <p:spPr>
          <a:xfrm>
            <a:off x="7650322" y="218308"/>
            <a:ext cx="42416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Bangla Speech Emotion Recognition and Cross-Lingual Study Using Deep CNN and BLSTM Networks</a:t>
            </a:r>
          </a:p>
        </p:txBody>
      </p:sp>
    </p:spTree>
    <p:extLst>
      <p:ext uri="{BB962C8B-B14F-4D97-AF65-F5344CB8AC3E}">
        <p14:creationId xmlns:p14="http://schemas.microsoft.com/office/powerpoint/2010/main" val="773729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C6D2EA-1E6E-D1D1-C27B-A5904A5781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55"/>
          <a:stretch/>
        </p:blipFill>
        <p:spPr>
          <a:xfrm>
            <a:off x="2756616" y="3304904"/>
            <a:ext cx="6678768" cy="28614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DFB45C-07EB-0532-7FB0-18EA643C8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851" y="325890"/>
            <a:ext cx="9892838" cy="286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29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5D1B05-B413-1C37-AA69-F37931F4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442" y="291634"/>
            <a:ext cx="3250474" cy="28065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D2017C-A2CC-937A-156C-705B15BDE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10" y="3759823"/>
            <a:ext cx="4181475" cy="2266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2161E2-CC79-29C6-ECCF-0951B773F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8783"/>
            <a:ext cx="5263542" cy="3272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F64C8-029A-5102-C204-C31C6C36F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134" y="3429000"/>
            <a:ext cx="5353048" cy="267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56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IN" sz="4800" b="0" i="0" u="none" strike="noStrike" baseline="0" dirty="0">
                <a:latin typeface="CMBX12"/>
              </a:rPr>
              <a:t>Cross Language Emotion Detection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5009FD-0C5E-386A-E5DC-F3AE08E31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0" i="0" u="none" strike="noStrike" baseline="0" dirty="0">
                <a:latin typeface="CMBX12"/>
              </a:rPr>
              <a:t>Cross-Language Emotion Detection is the task of identifying and analyzing emotions from text, speech, or other modalities in multiple </a:t>
            </a:r>
            <a:r>
              <a:rPr lang="en-IN" sz="1800" b="0" i="0" u="none" strike="noStrike" baseline="0" dirty="0">
                <a:latin typeface="CMBX12"/>
              </a:rPr>
              <a:t>languages. Cross-language speech emotion </a:t>
            </a:r>
            <a:r>
              <a:rPr lang="en-US" sz="1800" b="0" i="0" u="none" strike="noStrike" baseline="0" dirty="0">
                <a:latin typeface="CMBX12"/>
              </a:rPr>
              <a:t>recognition (SER) is a challenging yet essential task for practical applications, especially in multilingual environments.</a:t>
            </a:r>
            <a:endParaRPr lang="en-US" sz="1800" dirty="0">
              <a:latin typeface="CMBX12"/>
            </a:endParaRPr>
          </a:p>
          <a:p>
            <a:pPr algn="l"/>
            <a:r>
              <a:rPr lang="en-US" sz="1800" dirty="0">
                <a:latin typeface="CMBX12"/>
              </a:rPr>
              <a:t>SER plays a crucial role in various domains: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MBX12"/>
              </a:rPr>
              <a:t>Healthcare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MBX12"/>
              </a:rPr>
              <a:t>Customer Support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MBX12"/>
              </a:rPr>
              <a:t>Human-Robot Interaction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dirty="0">
                <a:latin typeface="CMBX12"/>
              </a:rPr>
              <a:t>Security &amp; Surveillance</a:t>
            </a:r>
            <a:endParaRPr lang="en-US" sz="1800" b="0" i="0" u="none" strike="noStrike" baseline="0" dirty="0">
              <a:latin typeface="CMBX12"/>
            </a:endParaRPr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9849C0F4-1166-9429-A1E4-E39A860D6E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2885286"/>
              </p:ext>
            </p:extLst>
          </p:nvPr>
        </p:nvGraphicFramePr>
        <p:xfrm>
          <a:off x="212270" y="1741850"/>
          <a:ext cx="11767457" cy="4206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07276">
                  <a:extLst>
                    <a:ext uri="{9D8B030D-6E8A-4147-A177-3AD203B41FA5}">
                      <a16:colId xmlns:a16="http://schemas.microsoft.com/office/drawing/2014/main" val="1666248148"/>
                    </a:ext>
                  </a:extLst>
                </a:gridCol>
                <a:gridCol w="2842409">
                  <a:extLst>
                    <a:ext uri="{9D8B030D-6E8A-4147-A177-3AD203B41FA5}">
                      <a16:colId xmlns:a16="http://schemas.microsoft.com/office/drawing/2014/main" val="3486762093"/>
                    </a:ext>
                  </a:extLst>
                </a:gridCol>
                <a:gridCol w="4659086">
                  <a:extLst>
                    <a:ext uri="{9D8B030D-6E8A-4147-A177-3AD203B41FA5}">
                      <a16:colId xmlns:a16="http://schemas.microsoft.com/office/drawing/2014/main" val="2083639051"/>
                    </a:ext>
                  </a:extLst>
                </a:gridCol>
                <a:gridCol w="1458686">
                  <a:extLst>
                    <a:ext uri="{9D8B030D-6E8A-4147-A177-3AD203B41FA5}">
                      <a16:colId xmlns:a16="http://schemas.microsoft.com/office/drawing/2014/main" val="3890820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u="none" strike="noStrike" dirty="0">
                          <a:effectLst/>
                        </a:rPr>
                        <a:t>Paper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u="none" strike="noStrike" dirty="0">
                          <a:effectLst/>
                        </a:rPr>
                        <a:t>Model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u="none" strike="noStrike" dirty="0">
                          <a:effectLst/>
                        </a:rPr>
                        <a:t>Dataset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u="none" strike="noStrike" dirty="0">
                          <a:effectLst/>
                        </a:rPr>
                        <a:t>Metric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9138456"/>
                  </a:ext>
                </a:extLst>
              </a:tr>
              <a:tr h="363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hlinkClick r:id="rId3"/>
                        </a:rPr>
                        <a:t>Improved multi-lingual sentiment analysis and recognition using deep learning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200" u="none" strike="noStrike" dirty="0">
                          <a:effectLst/>
                        </a:rPr>
                        <a:t>MFCC</a:t>
                      </a: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200" u="none" strike="noStrike" dirty="0">
                          <a:effectLst/>
                        </a:rPr>
                        <a:t>Random Forest, </a:t>
                      </a:r>
                      <a:r>
                        <a:rPr lang="en-IN" sz="1200" u="none" strike="noStrike" dirty="0" err="1">
                          <a:effectLst/>
                        </a:rPr>
                        <a:t>XGBoost</a:t>
                      </a:r>
                      <a:r>
                        <a:rPr lang="en-IN" sz="1200" u="none" strike="noStrike" dirty="0">
                          <a:effectLst/>
                        </a:rPr>
                        <a:t> Classifier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EMO-DB, EMOVO, SAVEE and URDU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dirty="0">
                          <a:effectLst/>
                        </a:rPr>
                        <a:t>Accuracy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482910"/>
                  </a:ext>
                </a:extLst>
              </a:tr>
              <a:tr h="363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Toward language-agnostic speech emotion recognition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MFCC, temporal modulation features</a:t>
                      </a: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GMM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EMOVO, EMODB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recognition rate 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8771774"/>
                  </a:ext>
                </a:extLst>
              </a:tr>
              <a:tr h="3639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hlinkClick r:id="rId5"/>
                        </a:rPr>
                        <a:t>A Study of Cross-Linguistic Speech Emotion Recognition Based on 2D Feature Spaces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dirty="0">
                          <a:effectLst/>
                        </a:rPr>
                        <a:t>2D feature spaces: </a:t>
                      </a:r>
                      <a:r>
                        <a:rPr lang="en-US" sz="1200" u="none" strike="noStrike" dirty="0" err="1">
                          <a:effectLst/>
                        </a:rPr>
                        <a:t>cochleagrams</a:t>
                      </a:r>
                      <a:r>
                        <a:rPr lang="en-US" sz="1200" u="none" strike="noStrike" dirty="0">
                          <a:effectLst/>
                        </a:rPr>
                        <a:t>, spectrograms, </a:t>
                      </a:r>
                      <a:r>
                        <a:rPr lang="en-US" sz="1200" u="none" strike="noStrike" dirty="0" err="1">
                          <a:effectLst/>
                        </a:rPr>
                        <a:t>mel-cepstrograms</a:t>
                      </a:r>
                      <a:r>
                        <a:rPr lang="en-US" sz="1200" u="none" strike="noStrike" dirty="0">
                          <a:effectLst/>
                        </a:rPr>
                        <a:t>, and fractal dimension </a:t>
                      </a: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200" u="none" strike="noStrike" dirty="0">
                          <a:effectLst/>
                        </a:rPr>
                        <a:t>CNN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Lithuanian (Lithuanian Spoken Language Emotions Database recordings), RAVDESS, SAVEE and TESS</a:t>
                      </a:r>
                    </a:p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Polish Emotional Speech Dataset </a:t>
                      </a:r>
                    </a:p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Spanish (Spanish emotional speech synthesis database recordings) </a:t>
                      </a:r>
                    </a:p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Serbian (Serbian emotional speech GEES database recordings) </a:t>
                      </a:r>
                    </a:p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German (Berlin emotional speech database recordings).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dirty="0">
                          <a:effectLst/>
                        </a:rPr>
                        <a:t>Accuracy, F1 Score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09045"/>
                  </a:ext>
                </a:extLst>
              </a:tr>
              <a:tr h="5020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hlinkClick r:id="rId6"/>
                        </a:rPr>
                        <a:t>Bangla Speech Emotion Recognition and Cross-Lingual Study Using Deep CNN and BLSTM Networks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The system combines a deep convolutional neural network (DCNN) and a bidirectional long-short term memory (BLSTM) network with a time-distributed flatten (TDF) layer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SUBESCO, RAVDESS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dirty="0">
                          <a:effectLst/>
                        </a:rPr>
                        <a:t>weighted accuracies (WAs)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518282"/>
                  </a:ext>
                </a:extLst>
              </a:tr>
              <a:tr h="5020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Transfer learning for improving speech emotion classification accuracy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Binary valence mapping</a:t>
                      </a: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 err="1"/>
                        <a:t>eGeMAPS</a:t>
                      </a:r>
                      <a:r>
                        <a:rPr lang="en-IN" sz="1200" dirty="0"/>
                        <a:t> feature set - Low-Level Descriptor (LLD)</a:t>
                      </a: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200" dirty="0"/>
                        <a:t>Deep Belief Networks</a:t>
                      </a:r>
                      <a:endParaRPr lang="en-US" sz="1200" dirty="0"/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dirty="0"/>
                        <a:t>FAU-AIBO, IEMOCAP, EMO-DB, SAVEE, EMOVO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423838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706711-5F31-9E60-2B52-0F5F582F5FE0}"/>
              </a:ext>
            </a:extLst>
          </p:cNvPr>
          <p:cNvCxnSpPr/>
          <p:nvPr/>
        </p:nvCxnSpPr>
        <p:spPr>
          <a:xfrm>
            <a:off x="253090" y="1190584"/>
            <a:ext cx="116858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429345B5-4CB8-1C5D-4787-85B4E2678F27}"/>
              </a:ext>
            </a:extLst>
          </p:cNvPr>
          <p:cNvSpPr txBox="1">
            <a:spLocks/>
          </p:cNvSpPr>
          <p:nvPr/>
        </p:nvSpPr>
        <p:spPr>
          <a:xfrm>
            <a:off x="95791" y="461706"/>
            <a:ext cx="10027920" cy="59329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400" dirty="0">
                <a:latin typeface="CMBX12"/>
              </a:rPr>
              <a:t>Comparison of SOTA Models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7B2C3018-EF9D-E5FA-DB4E-8A77BA4958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7080497"/>
                  </p:ext>
                </p:extLst>
              </p:nvPr>
            </p:nvGraphicFramePr>
            <p:xfrm>
              <a:off x="10123713" y="2041846"/>
              <a:ext cx="312005" cy="312005"/>
            </p:xfrm>
            <a:graphic>
              <a:graphicData uri="http://schemas.microsoft.com/office/powerpoint/2016/slidezoom">
                <pslz:sldZm>
                  <pslz:sldZmObj sldId="307" cId="2933857951">
                    <pslz:zmPr id="{E6D435AD-0E1E-4032-86F1-D95302A9FE67}" imageType="cover" transitionDur="500">
                      <p166:blipFill xmlns:p166="http://schemas.microsoft.com/office/powerpoint/2016/6/main">
                        <a:blip r:embed="rId8">
                          <a:extLst>
                            <a:ext uri="{96DAC541-7B7A-43D3-8B79-37D633B846F1}">
                              <asvg:svgBlip xmlns:asvg="http://schemas.microsoft.com/office/drawing/2016/SVG/main" r:embed="rId9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2005" cy="3120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7B2C3018-EF9D-E5FA-DB4E-8A77BA4958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123713" y="2041846"/>
                <a:ext cx="312005" cy="31200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9D9D7C85-8CA6-A120-9849-D153A353D6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8346999"/>
                  </p:ext>
                </p:extLst>
              </p:nvPr>
            </p:nvGraphicFramePr>
            <p:xfrm>
              <a:off x="10123712" y="3119665"/>
              <a:ext cx="312006" cy="312006"/>
            </p:xfrm>
            <a:graphic>
              <a:graphicData uri="http://schemas.microsoft.com/office/powerpoint/2016/slidezoom">
                <pslz:sldZm>
                  <pslz:sldZmObj sldId="308" cId="456312209">
                    <pslz:zmPr id="{E6E27C21-175F-4C98-9D51-1D98E7EBC6EC}" imageType="cover" transitionDur="500">
                      <p166:blipFill xmlns:p166="http://schemas.microsoft.com/office/powerpoint/2016/6/main">
                        <a:blip r:embed="rId8">
                          <a:extLst>
                            <a:ext uri="{96DAC541-7B7A-43D3-8B79-37D633B846F1}">
                              <asvg:svgBlip xmlns:asvg="http://schemas.microsoft.com/office/drawing/2016/SVG/main" r:embed="rId9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2006" cy="31200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9D9D7C85-8CA6-A120-9849-D153A353D6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123712" y="3119665"/>
                <a:ext cx="312006" cy="31200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C78F000A-8566-797D-42A1-E551E3AF43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4055998"/>
                  </p:ext>
                </p:extLst>
              </p:nvPr>
            </p:nvGraphicFramePr>
            <p:xfrm>
              <a:off x="10123713" y="2551746"/>
              <a:ext cx="312005" cy="312005"/>
            </p:xfrm>
            <a:graphic>
              <a:graphicData uri="http://schemas.microsoft.com/office/powerpoint/2016/slidezoom">
                <pslz:sldZm>
                  <pslz:sldZmObj sldId="309" cId="2200379543">
                    <pslz:zmPr id="{FC0767BB-1F9C-499C-B5E0-DCB8CB404335}" imageType="cover" transitionDur="500">
                      <p166:blipFill xmlns:p166="http://schemas.microsoft.com/office/powerpoint/2016/6/main">
                        <a:blip r:embed="rId8">
                          <a:extLst>
                            <a:ext uri="{96DAC541-7B7A-43D3-8B79-37D633B846F1}">
                              <asvg:svgBlip xmlns:asvg="http://schemas.microsoft.com/office/drawing/2016/SVG/main" r:embed="rId9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2005" cy="31200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C78F000A-8566-797D-42A1-E551E3AF43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123713" y="2551746"/>
                <a:ext cx="312005" cy="31200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44DBB2D5-EF10-CBAB-97E6-10F1709A35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8911407"/>
                  </p:ext>
                </p:extLst>
              </p:nvPr>
            </p:nvGraphicFramePr>
            <p:xfrm>
              <a:off x="10123711" y="5379665"/>
              <a:ext cx="312007" cy="312007"/>
            </p:xfrm>
            <a:graphic>
              <a:graphicData uri="http://schemas.microsoft.com/office/powerpoint/2016/slidezoom">
                <pslz:sldZm>
                  <pslz:sldZmObj sldId="311" cId="3260789769">
                    <pslz:zmPr id="{4E521DFA-8E9A-49B6-BE69-FE0DD6469A17}" imageType="cover" transitionDur="500">
                      <p166:blipFill xmlns:p166="http://schemas.microsoft.com/office/powerpoint/2016/6/main">
                        <a:blip r:embed="rId8">
                          <a:extLst>
                            <a:ext uri="{96DAC541-7B7A-43D3-8B79-37D633B846F1}">
                              <asvg:svgBlip xmlns:asvg="http://schemas.microsoft.com/office/drawing/2016/SVG/main" r:embed="rId9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2007" cy="3120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44DBB2D5-EF10-CBAB-97E6-10F1709A35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123711" y="5379665"/>
                <a:ext cx="312007" cy="31200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78FD599B-FB54-CF6B-4F99-2E437B7275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17654007"/>
                  </p:ext>
                </p:extLst>
              </p:nvPr>
            </p:nvGraphicFramePr>
            <p:xfrm>
              <a:off x="10038678" y="4448100"/>
              <a:ext cx="371148" cy="371148"/>
            </p:xfrm>
            <a:graphic>
              <a:graphicData uri="http://schemas.microsoft.com/office/powerpoint/2016/slidezoom">
                <pslz:sldZm>
                  <pslz:sldZmObj sldId="315" cId="773729611">
                    <pslz:zmPr id="{6C4E8E6D-45E2-433F-98D5-F4EACDBAD62A}" imageType="cover" transitionDur="500">
                      <p166:blipFill xmlns:p166="http://schemas.microsoft.com/office/powerpoint/2016/6/main">
                        <a:blip r:embed="rId8">
                          <a:extLst>
                            <a:ext uri="{96DAC541-7B7A-43D3-8B79-37D633B846F1}">
                              <asvg:svgBlip xmlns:asvg="http://schemas.microsoft.com/office/drawing/2016/SVG/main" r:embed="rId9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1148" cy="37114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78FD599B-FB54-CF6B-4F99-2E437B7275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038678" y="4448100"/>
                <a:ext cx="371148" cy="37114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8085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9EE74F9-688F-4A2B-EB51-B3E1BC7FA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855956"/>
              </p:ext>
            </p:extLst>
          </p:nvPr>
        </p:nvGraphicFramePr>
        <p:xfrm>
          <a:off x="212270" y="2047402"/>
          <a:ext cx="11767457" cy="39941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07276">
                  <a:extLst>
                    <a:ext uri="{9D8B030D-6E8A-4147-A177-3AD203B41FA5}">
                      <a16:colId xmlns:a16="http://schemas.microsoft.com/office/drawing/2014/main" val="3887183707"/>
                    </a:ext>
                  </a:extLst>
                </a:gridCol>
                <a:gridCol w="2842409">
                  <a:extLst>
                    <a:ext uri="{9D8B030D-6E8A-4147-A177-3AD203B41FA5}">
                      <a16:colId xmlns:a16="http://schemas.microsoft.com/office/drawing/2014/main" val="2423457256"/>
                    </a:ext>
                  </a:extLst>
                </a:gridCol>
                <a:gridCol w="4659086">
                  <a:extLst>
                    <a:ext uri="{9D8B030D-6E8A-4147-A177-3AD203B41FA5}">
                      <a16:colId xmlns:a16="http://schemas.microsoft.com/office/drawing/2014/main" val="4170178228"/>
                    </a:ext>
                  </a:extLst>
                </a:gridCol>
                <a:gridCol w="1458686">
                  <a:extLst>
                    <a:ext uri="{9D8B030D-6E8A-4147-A177-3AD203B41FA5}">
                      <a16:colId xmlns:a16="http://schemas.microsoft.com/office/drawing/2014/main" val="2372429616"/>
                    </a:ext>
                  </a:extLst>
                </a:gridCol>
              </a:tblGrid>
              <a:tr h="7699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Emotional Vietnamese Speech-based Depression Diagnosis Using Dynamic Attention Mechanism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b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I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MFCC, Mirror padding</a:t>
                      </a:r>
                    </a:p>
                    <a:p>
                      <a:pPr marL="171450" indent="-171450" algn="l" defTabSz="914400" rtl="0" eaLnBrk="1" fontAlgn="b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I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Dynamic Convolutional Block Attention Module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 utilized with in an Attention-GRU Network</a:t>
                      </a:r>
                      <a:endParaRPr lang="en-IN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Vietnamese Speech Emotion dataset (VNEMOS)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Unweighted Accuracy (UA), Weighted Accuracy (WA) rate and F1 score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3764814"/>
                  </a:ext>
                </a:extLst>
              </a:tr>
              <a:tr h="10570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Multimodal Speech Emotion Recognition Using Audio and Text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Dual recurrent neural networks (RNNs)</a:t>
                      </a: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high-level text transcription + low-level audio signals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Interactive Emotional Dyadic Motion Capture (IEMOCAP)</a:t>
                      </a: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weighted average precision (WAP)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502893"/>
                  </a:ext>
                </a:extLst>
              </a:tr>
              <a:tr h="10570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hlinkClick r:id="rId5"/>
                        </a:rPr>
                        <a:t>Self Supervised Adversarial Domain Adaptation for Cross-Corpus and Cross-Language Speech Emotion Recognition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dirty="0">
                          <a:effectLst/>
                        </a:rPr>
                        <a:t>Adversarial Dual Discriminator(</a:t>
                      </a:r>
                      <a:r>
                        <a:rPr lang="en-IN" sz="1200" u="none" strike="noStrike" dirty="0" err="1">
                          <a:effectLst/>
                        </a:rPr>
                        <a:t>ADDi</a:t>
                      </a:r>
                      <a:r>
                        <a:rPr lang="en-IN" sz="1200" u="none" strike="noStrike" dirty="0">
                          <a:effectLst/>
                        </a:rPr>
                        <a:t>) network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IEMOCAP, MSPIMPROV, RECOLA, EMODB, FAU-AIBO and </a:t>
                      </a:r>
                      <a:r>
                        <a:rPr lang="en-US" sz="1200" u="none" strike="noStrike" dirty="0" err="1">
                          <a:effectLst/>
                        </a:rPr>
                        <a:t>LibriSpeech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unweighted average recall rate (UAR)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987693"/>
                  </a:ext>
                </a:extLst>
              </a:tr>
              <a:tr h="10570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hlinkClick r:id="rId6"/>
                        </a:rPr>
                        <a:t>Semi-supervised cross-lingual speech emotion recognition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200" u="none" strike="noStrike" dirty="0">
                          <a:effectLst/>
                        </a:rPr>
                        <a:t>SER recognition backbone</a:t>
                      </a: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200" u="none" strike="noStrike" dirty="0">
                          <a:effectLst/>
                        </a:rPr>
                        <a:t>Adaptation module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English (RAVDESS, SAVEE and TESS), French (</a:t>
                      </a:r>
                      <a:r>
                        <a:rPr lang="en-US" sz="1200" u="none" strike="noStrike" dirty="0" err="1">
                          <a:effectLst/>
                        </a:rPr>
                        <a:t>CaFE</a:t>
                      </a:r>
                      <a:r>
                        <a:rPr lang="en-US" sz="1200" u="none" strike="noStrike" dirty="0">
                          <a:effectLst/>
                        </a:rPr>
                        <a:t>), German (</a:t>
                      </a:r>
                      <a:r>
                        <a:rPr lang="en-US" sz="1200" u="none" strike="noStrike" dirty="0" err="1">
                          <a:effectLst/>
                        </a:rPr>
                        <a:t>EmoDB</a:t>
                      </a:r>
                      <a:r>
                        <a:rPr lang="en-US" sz="1200" u="none" strike="noStrike" dirty="0">
                          <a:effectLst/>
                        </a:rPr>
                        <a:t>), Italian (EMOVO), and Persian (</a:t>
                      </a:r>
                      <a:r>
                        <a:rPr lang="en-US" sz="1200" u="none" strike="noStrike" dirty="0" err="1">
                          <a:effectLst/>
                        </a:rPr>
                        <a:t>ShEMO</a:t>
                      </a:r>
                      <a:r>
                        <a:rPr lang="en-US" sz="1200" u="none" strike="noStrike" dirty="0">
                          <a:effectLst/>
                        </a:rPr>
                        <a:t>). 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Emotions - anger (A), fear (F), happiness (H), neutral (N), </a:t>
                      </a:r>
                    </a:p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and sadness (S)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dirty="0">
                          <a:effectLst/>
                        </a:rPr>
                        <a:t>accuracy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2077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C25AB308-EDD9-7EBF-AC76-10E1E1DCC8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8056612"/>
                  </p:ext>
                </p:extLst>
              </p:nvPr>
            </p:nvGraphicFramePr>
            <p:xfrm>
              <a:off x="10019069" y="2314440"/>
              <a:ext cx="408655" cy="408655"/>
            </p:xfrm>
            <a:graphic>
              <a:graphicData uri="http://schemas.microsoft.com/office/powerpoint/2016/slidezoom">
                <pslz:sldZm>
                  <pslz:sldZmObj sldId="312" cId="2447203438">
                    <pslz:zmPr id="{10AFC48C-9621-4FAD-8571-34CC0CB3F328}" imageType="cover" transitionDur="500">
                      <p166:blipFill xmlns:p166="http://schemas.microsoft.com/office/powerpoint/2016/6/main">
                        <a:blip r:embed="rId7">
                          <a:extLst>
                            <a:ext uri="{96DAC541-7B7A-43D3-8B79-37D633B846F1}">
                              <asvg:svgBlip xmlns:asvg="http://schemas.microsoft.com/office/drawing/2016/SVG/main" r:embed="rId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8655" cy="40865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C25AB308-EDD9-7EBF-AC76-10E1E1DCC8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019069" y="2314440"/>
                <a:ext cx="408655" cy="40865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51C38A5E-E305-51A7-CED9-FCE6F07148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4264283"/>
                  </p:ext>
                </p:extLst>
              </p:nvPr>
            </p:nvGraphicFramePr>
            <p:xfrm>
              <a:off x="10019070" y="3293457"/>
              <a:ext cx="408655" cy="408655"/>
            </p:xfrm>
            <a:graphic>
              <a:graphicData uri="http://schemas.microsoft.com/office/powerpoint/2016/slidezoom">
                <pslz:sldZm>
                  <pslz:sldZmObj sldId="312" cId="2447203438">
                    <pslz:zmPr id="{10AFC48C-9621-4FAD-8571-34CC0CB3F328}" imageType="cover" transitionDur="500">
                      <p166:blipFill xmlns:p166="http://schemas.microsoft.com/office/powerpoint/2016/6/main">
                        <a:blip r:embed="rId7">
                          <a:extLst>
                            <a:ext uri="{96DAC541-7B7A-43D3-8B79-37D633B846F1}">
                              <asvg:svgBlip xmlns:asvg="http://schemas.microsoft.com/office/drawing/2016/SVG/main" r:embed="rId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8655" cy="40865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1C38A5E-E305-51A7-CED9-FCE6F07148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019070" y="3293457"/>
                <a:ext cx="408655" cy="40865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84EFB42-D6AC-4559-EE3C-F85DABE64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622084"/>
              </p:ext>
            </p:extLst>
          </p:nvPr>
        </p:nvGraphicFramePr>
        <p:xfrm>
          <a:off x="212270" y="1548286"/>
          <a:ext cx="11767457" cy="4898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07276">
                  <a:extLst>
                    <a:ext uri="{9D8B030D-6E8A-4147-A177-3AD203B41FA5}">
                      <a16:colId xmlns:a16="http://schemas.microsoft.com/office/drawing/2014/main" val="4074352947"/>
                    </a:ext>
                  </a:extLst>
                </a:gridCol>
                <a:gridCol w="2842409">
                  <a:extLst>
                    <a:ext uri="{9D8B030D-6E8A-4147-A177-3AD203B41FA5}">
                      <a16:colId xmlns:a16="http://schemas.microsoft.com/office/drawing/2014/main" val="2767482594"/>
                    </a:ext>
                  </a:extLst>
                </a:gridCol>
                <a:gridCol w="4659086">
                  <a:extLst>
                    <a:ext uri="{9D8B030D-6E8A-4147-A177-3AD203B41FA5}">
                      <a16:colId xmlns:a16="http://schemas.microsoft.com/office/drawing/2014/main" val="3177377710"/>
                    </a:ext>
                  </a:extLst>
                </a:gridCol>
                <a:gridCol w="1458686">
                  <a:extLst>
                    <a:ext uri="{9D8B030D-6E8A-4147-A177-3AD203B41FA5}">
                      <a16:colId xmlns:a16="http://schemas.microsoft.com/office/drawing/2014/main" val="3629116844"/>
                    </a:ext>
                  </a:extLst>
                </a:gridCol>
              </a:tblGrid>
              <a:tr h="489858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 dirty="0">
                          <a:effectLst/>
                        </a:rPr>
                        <a:t>Paper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 dirty="0">
                          <a:effectLst/>
                        </a:rPr>
                        <a:t>Model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 dirty="0">
                          <a:effectLst/>
                        </a:rPr>
                        <a:t>Dataset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 dirty="0">
                          <a:effectLst/>
                        </a:rPr>
                        <a:t>Metric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2024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24616B4A-7E0C-4F8B-9F1C-50BADB4088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34992492"/>
                  </p:ext>
                </p:extLst>
              </p:nvPr>
            </p:nvGraphicFramePr>
            <p:xfrm>
              <a:off x="10019068" y="4129939"/>
              <a:ext cx="408656" cy="408656"/>
            </p:xfrm>
            <a:graphic>
              <a:graphicData uri="http://schemas.microsoft.com/office/powerpoint/2016/slidezoom">
                <pslz:sldZm>
                  <pslz:sldZmObj sldId="313" cId="971217392">
                    <pslz:zmPr id="{E2A2FDDE-79EA-49EA-90A0-1874196861C7}" imageType="cover" transitionDur="500">
                      <p166:blipFill xmlns:p166="http://schemas.microsoft.com/office/powerpoint/2016/6/main">
                        <a:blip r:embed="rId7">
                          <a:extLst>
                            <a:ext uri="{96DAC541-7B7A-43D3-8B79-37D633B846F1}">
                              <asvg:svgBlip xmlns:asvg="http://schemas.microsoft.com/office/drawing/2016/SVG/main" r:embed="rId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8656" cy="40865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4616B4A-7E0C-4F8B-9F1C-50BADB4088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019068" y="4129939"/>
                <a:ext cx="408656" cy="40865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DF31E63F-6D98-E264-D53A-91DD712097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2851404"/>
                  </p:ext>
                </p:extLst>
              </p:nvPr>
            </p:nvGraphicFramePr>
            <p:xfrm>
              <a:off x="9990227" y="5543534"/>
              <a:ext cx="423076" cy="423076"/>
            </p:xfrm>
            <a:graphic>
              <a:graphicData uri="http://schemas.microsoft.com/office/powerpoint/2016/slidezoom">
                <pslz:sldZm>
                  <pslz:sldZmObj sldId="314" cId="1019007335">
                    <pslz:zmPr id="{6830EA3D-7C81-4324-9C42-9AD8980C3601}" imageType="cover" transitionDur="500">
                      <p166:blipFill xmlns:p166="http://schemas.microsoft.com/office/powerpoint/2016/6/main">
                        <a:blip r:embed="rId7">
                          <a:extLst>
                            <a:ext uri="{96DAC541-7B7A-43D3-8B79-37D633B846F1}">
                              <asvg:svgBlip xmlns:asvg="http://schemas.microsoft.com/office/drawing/2016/SVG/main" r:embed="rId8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3076" cy="4230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F31E63F-6D98-E264-D53A-91DD712097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990227" y="5543534"/>
                <a:ext cx="423076" cy="4230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EEBAB65F-A664-1E18-7336-E2E094A28B22}"/>
              </a:ext>
            </a:extLst>
          </p:cNvPr>
          <p:cNvSpPr txBox="1">
            <a:spLocks/>
          </p:cNvSpPr>
          <p:nvPr/>
        </p:nvSpPr>
        <p:spPr>
          <a:xfrm>
            <a:off x="195476" y="391467"/>
            <a:ext cx="10027920" cy="59329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400" dirty="0">
                <a:latin typeface="CMBX12"/>
              </a:rPr>
              <a:t>Comparison of SOTA Models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25BC7A-D99E-E3BF-3A0B-6CEAF69F0972}"/>
              </a:ext>
            </a:extLst>
          </p:cNvPr>
          <p:cNvCxnSpPr/>
          <p:nvPr/>
        </p:nvCxnSpPr>
        <p:spPr>
          <a:xfrm>
            <a:off x="253090" y="1190584"/>
            <a:ext cx="116858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53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91E0B90-B9B8-B6B6-3EC8-37E2DEA4E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462843"/>
              </p:ext>
            </p:extLst>
          </p:nvPr>
        </p:nvGraphicFramePr>
        <p:xfrm>
          <a:off x="212269" y="1439842"/>
          <a:ext cx="11767457" cy="4663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07276">
                  <a:extLst>
                    <a:ext uri="{9D8B030D-6E8A-4147-A177-3AD203B41FA5}">
                      <a16:colId xmlns:a16="http://schemas.microsoft.com/office/drawing/2014/main" val="1617026889"/>
                    </a:ext>
                  </a:extLst>
                </a:gridCol>
                <a:gridCol w="2842409">
                  <a:extLst>
                    <a:ext uri="{9D8B030D-6E8A-4147-A177-3AD203B41FA5}">
                      <a16:colId xmlns:a16="http://schemas.microsoft.com/office/drawing/2014/main" val="2056340079"/>
                    </a:ext>
                  </a:extLst>
                </a:gridCol>
                <a:gridCol w="4659086">
                  <a:extLst>
                    <a:ext uri="{9D8B030D-6E8A-4147-A177-3AD203B41FA5}">
                      <a16:colId xmlns:a16="http://schemas.microsoft.com/office/drawing/2014/main" val="3493902867"/>
                    </a:ext>
                  </a:extLst>
                </a:gridCol>
                <a:gridCol w="1458686">
                  <a:extLst>
                    <a:ext uri="{9D8B030D-6E8A-4147-A177-3AD203B41FA5}">
                      <a16:colId xmlns:a16="http://schemas.microsoft.com/office/drawing/2014/main" val="2951947685"/>
                    </a:ext>
                  </a:extLst>
                </a:gridCol>
              </a:tblGrid>
              <a:tr h="33553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hlinkClick r:id="rId3"/>
                        </a:rPr>
                        <a:t>Breaking Barriers: Can Multilingual Foundation Models Bridge the Gap in Cross-Language Speech Emotion Recognition?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200" u="none" strike="noStrike" dirty="0">
                          <a:effectLst/>
                        </a:rPr>
                        <a:t>Baseline - CNN-LSTM model</a:t>
                      </a: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200" u="none" strike="noStrike" dirty="0">
                          <a:effectLst/>
                        </a:rPr>
                        <a:t>Pretraining - W2V2/XLSR/</a:t>
                      </a:r>
                      <a:r>
                        <a:rPr lang="en-IN" sz="1200" u="none" strike="noStrike" dirty="0" err="1">
                          <a:effectLst/>
                        </a:rPr>
                        <a:t>Whiper</a:t>
                      </a:r>
                      <a:r>
                        <a:rPr lang="en-IN" sz="1200" u="none" strike="noStrike" dirty="0">
                          <a:effectLst/>
                        </a:rPr>
                        <a:t>/MMS</a:t>
                      </a: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200" u="none" strike="noStrike" dirty="0">
                          <a:effectLst/>
                        </a:rPr>
                        <a:t>Finetuning - parameter-efficient fine-tuning (PEFT) technique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IEMOCAP (English)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EMODB (German)</a:t>
                      </a:r>
                      <a:br>
                        <a:rPr lang="en-US" sz="1200" u="none" strike="noStrike" dirty="0">
                          <a:effectLst/>
                        </a:rPr>
                      </a:br>
                      <a:r>
                        <a:rPr lang="en-US" sz="1200" u="none" strike="noStrike" dirty="0">
                          <a:effectLst/>
                        </a:rPr>
                        <a:t>EMOVO (Italian) </a:t>
                      </a:r>
                    </a:p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URDU (Urdu)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dirty="0">
                          <a:effectLst/>
                        </a:rPr>
                        <a:t>Unweighted average recall (UAR)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498475"/>
                  </a:ext>
                </a:extLst>
              </a:tr>
              <a:tr h="655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hlinkClick r:id="rId4"/>
                        </a:rPr>
                        <a:t>Cross-lingual speech emotion recognition system based on a three-layer model for human perception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Acoustic feature selection method based on a human perception model.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u="none" strike="noStrike" dirty="0">
                          <a:effectLst/>
                        </a:rPr>
                        <a:t>Japanese - utterances using 5 emotional speech categories, i.e., neutral expression, joy, cold anger, sadness, and hot anger - 179 utterances</a:t>
                      </a:r>
                      <a:br>
                        <a:rPr lang="en-IN" sz="1200" u="none" strike="noStrike" dirty="0">
                          <a:effectLst/>
                        </a:rPr>
                      </a:br>
                      <a:r>
                        <a:rPr lang="en-IN" sz="1200" u="none" strike="noStrike" dirty="0">
                          <a:effectLst/>
                        </a:rPr>
                        <a:t>German - Berlin database. It comprises seven emotional states: anger, boredom, disgust, anxiety, happiness, sadness, and neutral speech. 69 frightened; 46 disgusted; 71 happy; 81 bored; 79 neutral; 62 sad; 127 angry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>
                          <a:effectLst/>
                        </a:rPr>
                        <a:t>confusion matrix - </a:t>
                      </a:r>
                      <a:r>
                        <a:rPr lang="fr-FR" sz="1200" u="none" strike="noStrike" dirty="0" err="1">
                          <a:effectLst/>
                        </a:rPr>
                        <a:t>average</a:t>
                      </a:r>
                      <a:r>
                        <a:rPr lang="fr-FR" sz="1200" u="none" strike="noStrike" dirty="0">
                          <a:effectLst/>
                        </a:rPr>
                        <a:t> recognition rate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5578597"/>
                  </a:ext>
                </a:extLst>
              </a:tr>
              <a:tr h="65508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hlinkClick r:id="rId5"/>
                        </a:rPr>
                        <a:t>Cross corpus multi-lingual speech emotion recognition using ensemble learning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200" u="none" strike="noStrike" dirty="0">
                          <a:effectLst/>
                        </a:rPr>
                        <a:t>MFCCs, Spectral (Roll-off, flux, centroid, bandwidth), Energy (Root-mean-square energy), Raw Signal (Zero crossing rate), Pitch (Fundamental frequency), and Chroma features </a:t>
                      </a: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200" u="none" strike="noStrike" dirty="0">
                          <a:effectLst/>
                        </a:rPr>
                        <a:t>The synthetic minority oversampling technique (SMOTE) </a:t>
                      </a:r>
                    </a:p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IN" sz="1200" u="none" strike="noStrike" dirty="0">
                          <a:effectLst/>
                        </a:rPr>
                        <a:t>SVM with </a:t>
                      </a:r>
                      <a:r>
                        <a:rPr lang="en-IN" sz="1200" u="none" strike="noStrike" dirty="0" err="1">
                          <a:effectLst/>
                        </a:rPr>
                        <a:t>puk</a:t>
                      </a:r>
                      <a:r>
                        <a:rPr lang="en-IN" sz="1200" u="none" strike="noStrike" dirty="0">
                          <a:effectLst/>
                        </a:rPr>
                        <a:t> Kernel, complexity 1.0, and pairwise multi-class discrimination based on Sequential Minimal Optimization, Random Forest, Decision Tree - Ensemble Learning through majority voting.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effectLst/>
                        </a:rPr>
                        <a:t>EMO-DB, EMOVO, SAVEE and URDU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accuracy, precision, recall, and f-score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25343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E36CD61-0CC0-F27B-0DC6-7B4CC34F7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662775"/>
              </p:ext>
            </p:extLst>
          </p:nvPr>
        </p:nvGraphicFramePr>
        <p:xfrm>
          <a:off x="212269" y="953523"/>
          <a:ext cx="11767457" cy="4898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07276">
                  <a:extLst>
                    <a:ext uri="{9D8B030D-6E8A-4147-A177-3AD203B41FA5}">
                      <a16:colId xmlns:a16="http://schemas.microsoft.com/office/drawing/2014/main" val="4074352947"/>
                    </a:ext>
                  </a:extLst>
                </a:gridCol>
                <a:gridCol w="2842409">
                  <a:extLst>
                    <a:ext uri="{9D8B030D-6E8A-4147-A177-3AD203B41FA5}">
                      <a16:colId xmlns:a16="http://schemas.microsoft.com/office/drawing/2014/main" val="2767482594"/>
                    </a:ext>
                  </a:extLst>
                </a:gridCol>
                <a:gridCol w="4659086">
                  <a:extLst>
                    <a:ext uri="{9D8B030D-6E8A-4147-A177-3AD203B41FA5}">
                      <a16:colId xmlns:a16="http://schemas.microsoft.com/office/drawing/2014/main" val="3177377710"/>
                    </a:ext>
                  </a:extLst>
                </a:gridCol>
                <a:gridCol w="1458686">
                  <a:extLst>
                    <a:ext uri="{9D8B030D-6E8A-4147-A177-3AD203B41FA5}">
                      <a16:colId xmlns:a16="http://schemas.microsoft.com/office/drawing/2014/main" val="3629116844"/>
                    </a:ext>
                  </a:extLst>
                </a:gridCol>
              </a:tblGrid>
              <a:tr h="489858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 dirty="0">
                          <a:effectLst/>
                        </a:rPr>
                        <a:t>Paper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 dirty="0">
                          <a:effectLst/>
                        </a:rPr>
                        <a:t>Model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 dirty="0">
                          <a:effectLst/>
                        </a:rPr>
                        <a:t>Dataset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 dirty="0">
                          <a:effectLst/>
                        </a:rPr>
                        <a:t>Metric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20247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47D2DB76-76AA-3A5F-D3EC-CA32CCFCE9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642545"/>
                  </p:ext>
                </p:extLst>
              </p:nvPr>
            </p:nvGraphicFramePr>
            <p:xfrm>
              <a:off x="9849939" y="4729792"/>
              <a:ext cx="548096" cy="548096"/>
            </p:xfrm>
            <a:graphic>
              <a:graphicData uri="http://schemas.microsoft.com/office/powerpoint/2016/slidezoom">
                <pslz:sldZm>
                  <pslz:sldZmObj sldId="315" cId="773729611">
                    <pslz:zmPr id="{6C4E8E6D-45E2-433F-98D5-F4EACDBAD62A}" imageType="cover" transitionDur="500">
                      <p166:blipFill xmlns:p166="http://schemas.microsoft.com/office/powerpoint/2016/6/main">
                        <a:blip r:embed="rId6">
                          <a:extLst>
                            <a:ext uri="{96DAC541-7B7A-43D3-8B79-37D633B846F1}">
                              <asvg:svgBlip xmlns:asvg="http://schemas.microsoft.com/office/drawing/2016/SVG/main" r:embed="rId7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48096" cy="54809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7D2DB76-76AA-3A5F-D3EC-CA32CCFCE9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849939" y="4729792"/>
                <a:ext cx="548096" cy="54809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152484A8-F6E7-14B0-0643-C76F5020AD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7395758"/>
                  </p:ext>
                </p:extLst>
              </p:nvPr>
            </p:nvGraphicFramePr>
            <p:xfrm>
              <a:off x="9915254" y="1704315"/>
              <a:ext cx="482781" cy="482781"/>
            </p:xfrm>
            <a:graphic>
              <a:graphicData uri="http://schemas.microsoft.com/office/powerpoint/2016/slidezoom">
                <pslz:sldZm>
                  <pslz:sldZmObj sldId="316" cId="3475629362">
                    <pslz:zmPr id="{2A142F74-E7AE-473F-94E6-2F1B80CED103}" imageType="cover" transitionDur="500">
                      <p166:blipFill xmlns:p166="http://schemas.microsoft.com/office/powerpoint/2016/6/main">
                        <a:blip r:embed="rId6">
                          <a:extLst>
                            <a:ext uri="{96DAC541-7B7A-43D3-8B79-37D633B846F1}">
                              <asvg:svgBlip xmlns:asvg="http://schemas.microsoft.com/office/drawing/2016/SVG/main" r:embed="rId7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82781" cy="4827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152484A8-F6E7-14B0-0643-C76F5020AD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915254" y="1704315"/>
                <a:ext cx="482781" cy="4827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BA7E81AB-2D42-F65A-25C0-971195E777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0459612"/>
                  </p:ext>
                </p:extLst>
              </p:nvPr>
            </p:nvGraphicFramePr>
            <p:xfrm>
              <a:off x="10072008" y="2513940"/>
              <a:ext cx="326027" cy="326027"/>
            </p:xfrm>
            <a:graphic>
              <a:graphicData uri="http://schemas.microsoft.com/office/powerpoint/2016/slidezoom">
                <pslz:sldZm>
                  <pslz:sldZmObj sldId="317" cId="1498756672">
                    <pslz:zmPr id="{DC9DD8DD-36D0-46DA-B3AB-E71FC0E8DC48}" imageType="cover" transitionDur="500">
                      <p166:blipFill xmlns:p166="http://schemas.microsoft.com/office/powerpoint/2016/6/main">
                        <a:blip r:embed="rId6">
                          <a:extLst>
                            <a:ext uri="{96DAC541-7B7A-43D3-8B79-37D633B846F1}">
                              <asvg:svgBlip xmlns:asvg="http://schemas.microsoft.com/office/drawing/2016/SVG/main" r:embed="rId7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6027" cy="3260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BA7E81AB-2D42-F65A-25C0-971195E777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072008" y="2513940"/>
                <a:ext cx="326027" cy="32602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EECBBF00-533A-8118-1D0B-B2A70AE4C5A6}"/>
              </a:ext>
            </a:extLst>
          </p:cNvPr>
          <p:cNvSpPr txBox="1">
            <a:spLocks/>
          </p:cNvSpPr>
          <p:nvPr/>
        </p:nvSpPr>
        <p:spPr>
          <a:xfrm>
            <a:off x="128724" y="196805"/>
            <a:ext cx="9943284" cy="55791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400" dirty="0">
                <a:latin typeface="CMBX12"/>
              </a:rPr>
              <a:t>Comparison of SOTA Models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C4E339-13EE-7BFA-260D-E128807989FD}"/>
              </a:ext>
            </a:extLst>
          </p:cNvPr>
          <p:cNvCxnSpPr/>
          <p:nvPr/>
        </p:nvCxnSpPr>
        <p:spPr>
          <a:xfrm>
            <a:off x="212269" y="790101"/>
            <a:ext cx="116858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068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B7BDE-E841-6D89-29AB-B677FBC98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CMBX12"/>
              </a:rPr>
              <a:t>Strengths and Limitations of SOTA Models</a:t>
            </a:r>
            <a:endParaRPr lang="en-IN" sz="4400" dirty="0">
              <a:latin typeface="CMBX12"/>
            </a:endParaRPr>
          </a:p>
        </p:txBody>
      </p:sp>
      <p:graphicFrame>
        <p:nvGraphicFramePr>
          <p:cNvPr id="20" name="Content Placeholder 19">
            <a:extLst>
              <a:ext uri="{FF2B5EF4-FFF2-40B4-BE49-F238E27FC236}">
                <a16:creationId xmlns:a16="http://schemas.microsoft.com/office/drawing/2014/main" id="{F4140AA8-7E17-9176-661E-2D1044CD90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1853484"/>
              </p:ext>
            </p:extLst>
          </p:nvPr>
        </p:nvGraphicFramePr>
        <p:xfrm>
          <a:off x="1396182" y="2066970"/>
          <a:ext cx="9645444" cy="38165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15148">
                  <a:extLst>
                    <a:ext uri="{9D8B030D-6E8A-4147-A177-3AD203B41FA5}">
                      <a16:colId xmlns:a16="http://schemas.microsoft.com/office/drawing/2014/main" val="3837896791"/>
                    </a:ext>
                  </a:extLst>
                </a:gridCol>
                <a:gridCol w="3215148">
                  <a:extLst>
                    <a:ext uri="{9D8B030D-6E8A-4147-A177-3AD203B41FA5}">
                      <a16:colId xmlns:a16="http://schemas.microsoft.com/office/drawing/2014/main" val="3515350700"/>
                    </a:ext>
                  </a:extLst>
                </a:gridCol>
                <a:gridCol w="3215148">
                  <a:extLst>
                    <a:ext uri="{9D8B030D-6E8A-4147-A177-3AD203B41FA5}">
                      <a16:colId xmlns:a16="http://schemas.microsoft.com/office/drawing/2014/main" val="1903625142"/>
                    </a:ext>
                  </a:extLst>
                </a:gridCol>
              </a:tblGrid>
              <a:tr h="18803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Strengths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Limitations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533633"/>
                  </a:ext>
                </a:extLst>
              </a:tr>
              <a:tr h="47009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Efficient for feature extraction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Struggles with long-term dependencies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7173"/>
                  </a:ext>
                </a:extLst>
              </a:tr>
              <a:tr h="47009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RNN/LSTM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Good for sequential data processing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Computationally expensive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499665"/>
                  </a:ext>
                </a:extLst>
              </a:tr>
              <a:tr h="752158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Transformers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Superior accuracy, less manual feature engineering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Requires large-scale data and high computational power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3447043"/>
                  </a:ext>
                </a:extLst>
              </a:tr>
              <a:tr h="47009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CNN-LSTM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Effective for dynamic speech patterns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Complexity increases training time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3957932"/>
                  </a:ext>
                </a:extLst>
              </a:tr>
              <a:tr h="47009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Dynamic Attention-GRU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accuracy for specific tasks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Limited cross-lingual generalization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252213"/>
                  </a:ext>
                </a:extLst>
              </a:tr>
              <a:tr h="47009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MDRE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Resolves class bias with multimodal fusion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Heavy computational requirements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228879"/>
                  </a:ext>
                </a:extLst>
              </a:tr>
              <a:tr h="47009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emotion2vec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Generalizes across languages and tasks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pre-training data and computational cost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6731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5838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757DD-9986-E75A-13F5-BDD70F05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>
                <a:latin typeface="CMBX12"/>
              </a:rPr>
              <a:t>Evaluation Metrics</a:t>
            </a:r>
            <a:endParaRPr lang="en-IN" sz="4800" dirty="0">
              <a:solidFill>
                <a:srgbClr val="2B2B2B"/>
              </a:solidFill>
              <a:latin typeface="Roboto-Regular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50918-537D-79E5-7224-71B093E2F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Roboto-Regular"/>
              </a:rPr>
              <a:t>SER models are evaluated using different performance metrics: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latin typeface="Roboto-Regular"/>
              </a:rPr>
              <a:t>Accuracy: Measures overall correctness.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Roboto-Regular"/>
              </a:rPr>
              <a:t>Precision, Recall, and F1-score: Assess class-wise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000000"/>
                </a:solidFill>
                <a:latin typeface="Roboto-Regular"/>
              </a:rPr>
              <a:t>Confusion Matrix: </a:t>
            </a:r>
            <a:r>
              <a:rPr lang="fr-FR" sz="1800" dirty="0" err="1">
                <a:solidFill>
                  <a:srgbClr val="000000"/>
                </a:solidFill>
                <a:latin typeface="Roboto-Regular"/>
              </a:rPr>
              <a:t>Visualizes</a:t>
            </a:r>
            <a:r>
              <a:rPr lang="fr-FR" sz="1800" dirty="0">
                <a:solidFill>
                  <a:srgbClr val="000000"/>
                </a:solidFill>
                <a:latin typeface="Roboto-Regular"/>
              </a:rPr>
              <a:t> </a:t>
            </a:r>
            <a:r>
              <a:rPr lang="fr-FR" sz="1800" dirty="0" err="1">
                <a:solidFill>
                  <a:srgbClr val="000000"/>
                </a:solidFill>
                <a:latin typeface="Roboto-Regular"/>
              </a:rPr>
              <a:t>misclassification</a:t>
            </a:r>
            <a:r>
              <a:rPr lang="fr-FR" sz="1800" dirty="0">
                <a:solidFill>
                  <a:srgbClr val="000000"/>
                </a:solidFill>
                <a:latin typeface="Roboto-Regular"/>
              </a:rPr>
              <a:t> patterns.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Roboto-Regular"/>
              </a:rPr>
              <a:t>Mean Squared Error (MSE) &amp; Root Mean Square Error (RMSE): Evaluates regression-based emotion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Roboto-Regular"/>
              </a:rPr>
              <a:t>Weighted Accuracy (WA): Reflects overall accuracy but biased toward majority classes.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Roboto-Regular"/>
              </a:rPr>
              <a:t>Unweighted Accuracy (UA): Balances class-wise performance, critical for imbalanced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Roboto-Regular"/>
              </a:rPr>
              <a:t>Unweighted Average Recall(UAR): Calculated by averaging the recall for each class in a multi-class classification problem.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Roboto-Regular"/>
              </a:rPr>
              <a:t>Mean absolute error (MAE): MAE between the predicted values of emotion dimensions and the corresponding average value given by human subjects is calculated.</a:t>
            </a:r>
            <a:endParaRPr lang="en-IN" sz="1800" dirty="0">
              <a:solidFill>
                <a:srgbClr val="000000"/>
              </a:solidFill>
              <a:latin typeface="Robot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41621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A1957-9FEA-8A84-F0E7-8DBE829C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CMBX12"/>
              </a:rPr>
              <a:t>Open Challenges and Future Opportunities</a:t>
            </a:r>
            <a:endParaRPr lang="en-IN" sz="4800" dirty="0">
              <a:latin typeface="CMBX1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39D23-6FE2-FA49-1FF3-62CD5198B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05786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Roboto-Regular"/>
              </a:rPr>
              <a:t>Data Scarcity: Limited high-quality emotional speech datasets. Labeled emotion datasets are small and expensive to collect.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Roboto-Regular"/>
              </a:rPr>
              <a:t>Cross-Language and Cross-Cultural Variability: SER models often fail to generalize across languages.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Roboto-Regular"/>
              </a:rPr>
              <a:t>Real-World Noisy Environments: Many models perform poorly in real-world settings with background noise.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Roboto-Regular"/>
              </a:rPr>
              <a:t>Multimodal Emotion Recognition: Combining facial and textual cues with speech could improve accuracy.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Roboto-Regular"/>
              </a:rPr>
              <a:t>Lightweight Models for Edge Devices: Optimizing models for deployment on low-resource hardware.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000000"/>
                </a:solidFill>
                <a:latin typeface="Roboto-Regular"/>
              </a:rPr>
              <a:t>Cross-Cultural Generalization: Models trained on Western datasets (e.g., IEMOCAP) underperform on non-English languages (e.g., Bangla in SUBESCO).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Roboto-Regular"/>
              </a:rPr>
              <a:t>Noise Robustness: Performance drops in real-world noisy environments (e.g., call centers).</a:t>
            </a:r>
          </a:p>
          <a:p>
            <a:pPr marL="0" indent="0" algn="l">
              <a:buNone/>
            </a:pPr>
            <a:r>
              <a:rPr lang="en-US" sz="1400" b="1" dirty="0">
                <a:solidFill>
                  <a:srgbClr val="000000"/>
                </a:solidFill>
                <a:latin typeface="Roboto-Regular"/>
              </a:rPr>
              <a:t>Opportunity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Roboto-Regular"/>
              </a:rPr>
              <a:t>Self-supervised models (e.g., emotion2vec) reduce reliance on labeled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Roboto-Regular"/>
              </a:rPr>
              <a:t>Multimodal Fusion: Integrating text, video, or physiological signals could improve accuracy (e.g., MDRE’s audio-text fusion).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Roboto-Regular"/>
              </a:rPr>
              <a:t>Ethical Concerns: Bias in emotion labeling (e.g., cultural stereotypes) and privacy risks.</a:t>
            </a:r>
            <a:endParaRPr lang="en-IN" sz="1400" dirty="0">
              <a:solidFill>
                <a:srgbClr val="000000"/>
              </a:solidFill>
              <a:latin typeface="Robot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1680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E321A8-0D1E-D2DD-B889-7E87F9778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algn="r"/>
            <a:endParaRPr lang="en-IN" dirty="0"/>
          </a:p>
          <a:p>
            <a:pPr algn="r"/>
            <a:r>
              <a:rPr lang="en-IN" dirty="0"/>
              <a:t>Speech Understanding Programming Assignment 1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9B9417E-8BCC-8DFC-B566-F4AAEF17DD0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906" b="219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6678998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F5B7AB07-F859-4656-A1C1-DAFCFA0ACA4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{920E12FA-DBC8-4DDD-BC3B-85247DA885F9}tf22712842_win32</Template>
  <TotalTime>7998</TotalTime>
  <Words>1178</Words>
  <Application>Microsoft Office PowerPoint</Application>
  <PresentationFormat>Widescreen</PresentationFormat>
  <Paragraphs>148</Paragraphs>
  <Slides>19</Slides>
  <Notes>5</Notes>
  <HiddenSlides>10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Bookman Old Style</vt:lpstr>
      <vt:lpstr>Calibri</vt:lpstr>
      <vt:lpstr>CMBX12</vt:lpstr>
      <vt:lpstr>Franklin Gothic Book</vt:lpstr>
      <vt:lpstr>Roboto-Regular</vt:lpstr>
      <vt:lpstr>Custom</vt:lpstr>
      <vt:lpstr>Cross Language Emotion Detection</vt:lpstr>
      <vt:lpstr>Cross Language Emotion Detection</vt:lpstr>
      <vt:lpstr>PowerPoint Presentation</vt:lpstr>
      <vt:lpstr>PowerPoint Presentation</vt:lpstr>
      <vt:lpstr>PowerPoint Presentation</vt:lpstr>
      <vt:lpstr>Strengths and Limitations of SOTA Models</vt:lpstr>
      <vt:lpstr>Evaluation Metrics</vt:lpstr>
      <vt:lpstr>Open Challenges and Future Opportunities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Rosalind Paulson</dc:creator>
  <cp:lastModifiedBy>Rosalind Paulson</cp:lastModifiedBy>
  <cp:revision>10</cp:revision>
  <dcterms:created xsi:type="dcterms:W3CDTF">2025-02-02T19:06:20Z</dcterms:created>
  <dcterms:modified xsi:type="dcterms:W3CDTF">2025-02-09T19:27:15Z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